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sldIdLst>
    <p:sldId id="898" r:id="rId4"/>
    <p:sldId id="259" r:id="rId5"/>
    <p:sldId id="260" r:id="rId6"/>
    <p:sldId id="261" r:id="rId7"/>
    <p:sldId id="262" r:id="rId8"/>
    <p:sldId id="755" r:id="rId9"/>
    <p:sldId id="805" r:id="rId10"/>
    <p:sldId id="887" r:id="rId11"/>
    <p:sldId id="849" r:id="rId12"/>
    <p:sldId id="888" r:id="rId13"/>
    <p:sldId id="859" r:id="rId14"/>
    <p:sldId id="889" r:id="rId15"/>
    <p:sldId id="890" r:id="rId16"/>
    <p:sldId id="870" r:id="rId17"/>
    <p:sldId id="891" r:id="rId18"/>
    <p:sldId id="892" r:id="rId19"/>
    <p:sldId id="893" r:id="rId20"/>
    <p:sldId id="894" r:id="rId21"/>
    <p:sldId id="895" r:id="rId22"/>
    <p:sldId id="896" r:id="rId23"/>
    <p:sldId id="897" r:id="rId24"/>
    <p:sldId id="871" r:id="rId25"/>
    <p:sldId id="899" r:id="rId26"/>
    <p:sldId id="867" r:id="rId27"/>
    <p:sldId id="407" r:id="rId28"/>
    <p:sldId id="417" r:id="rId29"/>
    <p:sldId id="281" r:id="rId30"/>
    <p:sldId id="275" r:id="rId31"/>
    <p:sldId id="276" r:id="rId32"/>
    <p:sldId id="277" r:id="rId33"/>
    <p:sldId id="278" r:id="rId34"/>
    <p:sldId id="283" r:id="rId35"/>
    <p:sldId id="284" r:id="rId36"/>
    <p:sldId id="309" r:id="rId37"/>
    <p:sldId id="310" r:id="rId38"/>
    <p:sldId id="288" r:id="rId39"/>
    <p:sldId id="289" r:id="rId40"/>
    <p:sldId id="58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19/01/2023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7000" r="-7000" b="-10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4538" y="5943600"/>
            <a:ext cx="79798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27 Jamadil Akhir </a:t>
            </a: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1444H </a:t>
            </a:r>
            <a:r>
              <a:rPr lang="en-US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 20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Januari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2023M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860" y="521227"/>
            <a:ext cx="1159058" cy="13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31553" y="1959114"/>
            <a:ext cx="88362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Jabatan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al </a:t>
            </a:r>
            <a:r>
              <a:rPr lang="en-US" sz="4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hwal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A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gama </a:t>
            </a:r>
            <a:r>
              <a:rPr lang="en-US" sz="4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ernard MT Condensed" pitchFamily="18" charset="0"/>
              </a:rPr>
              <a:t>erengganu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38400" y="2708920"/>
            <a:ext cx="434340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</a:t>
            </a:r>
            <a:r>
              <a:rPr lang="ms-MY" sz="1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03 / 2023</a:t>
            </a:r>
            <a:endParaRPr lang="en-US" sz="1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4239161"/>
            <a:ext cx="8382000" cy="1323439"/>
          </a:xfrm>
          <a:prstGeom prst="rect">
            <a:avLst/>
          </a:prstGeom>
        </p:spPr>
        <p:txBody>
          <a:bodyPr wrap="square">
            <a:spAutoFit/>
            <a:scene3d>
              <a:camera prst="perspectiveAbove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HATI-HATI TIPU </a:t>
            </a:r>
            <a:endParaRPr lang="it-IT" sz="4000" b="1" spc="50" dirty="0" smtClean="0">
              <a:ln w="11430"/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it-IT" sz="40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DAYA </a:t>
            </a:r>
            <a:r>
              <a:rPr lang="it-IT" sz="4000" b="1" spc="50" dirty="0">
                <a:ln w="1143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rial Black" pitchFamily="34" charset="0"/>
              </a:rPr>
              <a:t>SIBER DAN SCAM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 rot="5400000">
            <a:off x="4909438" y="337441"/>
            <a:ext cx="1382524" cy="2819400"/>
          </a:xfrm>
          <a:prstGeom prst="bentArrow">
            <a:avLst>
              <a:gd name="adj1" fmla="val 12698"/>
              <a:gd name="adj2" fmla="val 18416"/>
              <a:gd name="adj3" fmla="val 17553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381000" y="762000"/>
            <a:ext cx="5791200" cy="838200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Tujuan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Syariat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Islam 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DF3260D5-42C0-2C4B-3968-D6008821F100}"/>
              </a:ext>
            </a:extLst>
          </p:cNvPr>
          <p:cNvSpPr/>
          <p:nvPr/>
        </p:nvSpPr>
        <p:spPr>
          <a:xfrm>
            <a:off x="1447800" y="2514600"/>
            <a:ext cx="6400800" cy="2743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Supaya setiap manusia memperoleh hak dan memelihara harta dengan cara yang dibenarkan Syariat dan bukannya melalui cara yang batil dan haram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51744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 yang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harta-harta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sesama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jalan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salah,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kecuali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jalan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perniagaan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dilakukan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secara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suka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suka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antaramu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berbunuh-bunuhan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sesama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sendiri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Mengasihi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An-Nisa ayat </a:t>
            </a:r>
            <a:r>
              <a:rPr lang="sv-SE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29 </a:t>
            </a:r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77" y="1155443"/>
            <a:ext cx="8058246" cy="303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304800"/>
            <a:ext cx="6553200" cy="685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KETERANGAN AYAT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609600" y="1828800"/>
            <a:ext cx="8001000" cy="2971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Umat Islam tidak dibenarkan untuk mengambil harta orang lain tanpa keizinan daripada pemiliknya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="" xmlns:a16="http://schemas.microsoft.com/office/drawing/2014/main" id="{CB6D1E70-E73F-6DE2-CE7F-033EAC3114C5}"/>
              </a:ext>
            </a:extLst>
          </p:cNvPr>
          <p:cNvSpPr/>
          <p:nvPr/>
        </p:nvSpPr>
        <p:spPr>
          <a:xfrm rot="5400000">
            <a:off x="4267199" y="838200"/>
            <a:ext cx="685801" cy="99059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451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="" xmlns:a16="http://schemas.microsoft.com/office/drawing/2014/main" id="{D3D970AD-C463-43C2-E584-AF684B9FCB85}"/>
              </a:ext>
            </a:extLst>
          </p:cNvPr>
          <p:cNvSpPr/>
          <p:nvPr/>
        </p:nvSpPr>
        <p:spPr>
          <a:xfrm>
            <a:off x="229975" y="304800"/>
            <a:ext cx="4572000" cy="761999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Realiti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Hari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Ini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="" xmlns:a16="http://schemas.microsoft.com/office/drawing/2014/main" id="{098F7919-66DE-3FA1-CCC2-B2DAE75ED2B8}"/>
              </a:ext>
            </a:extLst>
          </p:cNvPr>
          <p:cNvSpPr/>
          <p:nvPr/>
        </p:nvSpPr>
        <p:spPr>
          <a:xfrm>
            <a:off x="1447800" y="1371600"/>
            <a:ext cx="6858000" cy="1752600"/>
          </a:xfrm>
          <a:prstGeom prst="roundRect">
            <a:avLst/>
          </a:prstGeom>
          <a:solidFill>
            <a:schemeClr val="bg2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Aktiviti jenayah penipuan siber atau scam banyak berlaku melibatkan pengambilan harta secara batil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="" xmlns:a16="http://schemas.microsoft.com/office/drawing/2014/main" id="{80232457-F643-D548-20EF-169FAB303FFF}"/>
              </a:ext>
            </a:extLst>
          </p:cNvPr>
          <p:cNvSpPr/>
          <p:nvPr/>
        </p:nvSpPr>
        <p:spPr>
          <a:xfrm>
            <a:off x="258550" y="3429001"/>
            <a:ext cx="5075450" cy="125730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Kecanggihan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dan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kemudahan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teknologi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serta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perbankan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13C7D896-56C5-0567-3FBE-6A3884E8A3F3}"/>
              </a:ext>
            </a:extLst>
          </p:cNvPr>
          <p:cNvSpPr/>
          <p:nvPr/>
        </p:nvSpPr>
        <p:spPr>
          <a:xfrm>
            <a:off x="1401550" y="4876800"/>
            <a:ext cx="6858000" cy="1752600"/>
          </a:xfrm>
          <a:prstGeom prst="roundRect">
            <a:avLst/>
          </a:prstGeom>
          <a:solidFill>
            <a:schemeClr val="accent4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Penipu siber atau scammer berjaya memanipulasi, menipu dan memperdaya masyarakat 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="" xmlns:a16="http://schemas.microsoft.com/office/drawing/2014/main" id="{1DE877D2-D9F6-D12C-1E02-9624F5909CDE}"/>
              </a:ext>
            </a:extLst>
          </p:cNvPr>
          <p:cNvSpPr/>
          <p:nvPr/>
        </p:nvSpPr>
        <p:spPr>
          <a:xfrm rot="5400000">
            <a:off x="4762500" y="495300"/>
            <a:ext cx="838200" cy="91440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="" xmlns:a16="http://schemas.microsoft.com/office/drawing/2014/main" id="{5E561A5B-2A49-0C6D-2FF2-3F1F97FEE42F}"/>
              </a:ext>
            </a:extLst>
          </p:cNvPr>
          <p:cNvSpPr/>
          <p:nvPr/>
        </p:nvSpPr>
        <p:spPr>
          <a:xfrm rot="5400000">
            <a:off x="5238750" y="3924300"/>
            <a:ext cx="838200" cy="914400"/>
          </a:xfrm>
          <a:prstGeom prst="ben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4076699" y="1371600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609600" y="5105400"/>
            <a:ext cx="2895600" cy="1143000"/>
          </a:xfrm>
          <a:prstGeom prst="cloud">
            <a:avLst/>
          </a:prstGeom>
          <a:ln w="31750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Kes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Belian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Atas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Talian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9800" y="1928457"/>
            <a:ext cx="4648200" cy="50994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 tahun 2017 hingga Jun 2022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" name="Down Arrow 3">
            <a:extLst>
              <a:ext uri="{FF2B5EF4-FFF2-40B4-BE49-F238E27FC236}">
                <a16:creationId xmlns="" xmlns:a16="http://schemas.microsoft.com/office/drawing/2014/main" id="{07235D35-4C29-9007-B27F-DD5AA800F589}"/>
              </a:ext>
            </a:extLst>
          </p:cNvPr>
          <p:cNvSpPr/>
          <p:nvPr/>
        </p:nvSpPr>
        <p:spPr>
          <a:xfrm>
            <a:off x="2971800" y="2514600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3">
            <a:extLst>
              <a:ext uri="{FF2B5EF4-FFF2-40B4-BE49-F238E27FC236}">
                <a16:creationId xmlns="" xmlns:a16="http://schemas.microsoft.com/office/drawing/2014/main" id="{76E27391-88F2-6BCD-D3C8-636C28549578}"/>
              </a:ext>
            </a:extLst>
          </p:cNvPr>
          <p:cNvSpPr/>
          <p:nvPr/>
        </p:nvSpPr>
        <p:spPr>
          <a:xfrm>
            <a:off x="5105400" y="2514600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7B75ACEA-F6B2-39CD-C0C9-179C48ACDA2B}"/>
              </a:ext>
            </a:extLst>
          </p:cNvPr>
          <p:cNvSpPr/>
          <p:nvPr/>
        </p:nvSpPr>
        <p:spPr>
          <a:xfrm>
            <a:off x="762000" y="3124200"/>
            <a:ext cx="7696198" cy="1219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Hampir mencecah </a:t>
            </a:r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ribu kes </a:t>
            </a:r>
            <a:r>
              <a:rPr lang="sv-SE" sz="32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melibatkan kerugian bernilai </a:t>
            </a:r>
            <a:r>
              <a:rPr lang="sv-SE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RM2.9 billion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D2FE38A7-081E-4713-37C6-25308E92C8F4}"/>
              </a:ext>
            </a:extLst>
          </p:cNvPr>
          <p:cNvSpPr/>
          <p:nvPr/>
        </p:nvSpPr>
        <p:spPr>
          <a:xfrm>
            <a:off x="533400" y="228600"/>
            <a:ext cx="8305798" cy="1333501"/>
          </a:xfrm>
          <a:prstGeom prst="cloud">
            <a:avLst/>
          </a:prstGeom>
          <a:ln w="41275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Statistik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jumlah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kes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penipuan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siber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yang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dilaporkan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di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seluruh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negara 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="" xmlns:a16="http://schemas.microsoft.com/office/drawing/2014/main" id="{44BCE157-C519-CB63-D81C-F7FDBC24BEE2}"/>
              </a:ext>
            </a:extLst>
          </p:cNvPr>
          <p:cNvSpPr/>
          <p:nvPr/>
        </p:nvSpPr>
        <p:spPr>
          <a:xfrm>
            <a:off x="4114800" y="4800600"/>
            <a:ext cx="4648200" cy="17526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kes tertinggi </a:t>
            </a:r>
            <a:r>
              <a:rPr lang="sv-SE" sz="28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berbanding kes-kes yang lain iaitu melebihi </a:t>
            </a:r>
            <a:r>
              <a:rPr lang="sv-SE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32 ribu kes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Down Arrow 3">
            <a:extLst>
              <a:ext uri="{FF2B5EF4-FFF2-40B4-BE49-F238E27FC236}">
                <a16:creationId xmlns="" xmlns:a16="http://schemas.microsoft.com/office/drawing/2014/main" id="{1745D830-FB24-07D3-BD88-A99FA9B435D1}"/>
              </a:ext>
            </a:extLst>
          </p:cNvPr>
          <p:cNvSpPr/>
          <p:nvPr/>
        </p:nvSpPr>
        <p:spPr>
          <a:xfrm rot="16200000">
            <a:off x="3307378" y="5379422"/>
            <a:ext cx="914400" cy="518756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8200" y="1671458"/>
            <a:ext cx="2047874" cy="50994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Macau Scam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D2FE38A7-081E-4713-37C6-25308E92C8F4}"/>
              </a:ext>
            </a:extLst>
          </p:cNvPr>
          <p:cNvSpPr/>
          <p:nvPr/>
        </p:nvSpPr>
        <p:spPr>
          <a:xfrm>
            <a:off x="533400" y="228600"/>
            <a:ext cx="8305798" cy="1104899"/>
          </a:xfrm>
          <a:prstGeom prst="cloud">
            <a:avLst/>
          </a:prstGeom>
          <a:ln w="41275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Antara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kaedah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dan modus operandi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jenayah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siber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EECC29CC-91DD-0E33-00FC-CB9EF08A9E85}"/>
              </a:ext>
            </a:extLst>
          </p:cNvPr>
          <p:cNvSpPr/>
          <p:nvPr/>
        </p:nvSpPr>
        <p:spPr>
          <a:xfrm>
            <a:off x="3562350" y="1623657"/>
            <a:ext cx="1950422" cy="50994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Love Scam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729317DF-11B1-AA1C-D5B2-047E94566E79}"/>
              </a:ext>
            </a:extLst>
          </p:cNvPr>
          <p:cNvSpPr/>
          <p:nvPr/>
        </p:nvSpPr>
        <p:spPr>
          <a:xfrm>
            <a:off x="6067424" y="1516426"/>
            <a:ext cx="2771774" cy="78908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Jenayah e-Dagang (e-Commerce)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="" xmlns:a16="http://schemas.microsoft.com/office/drawing/2014/main" id="{04CFD38F-68BC-35F0-F74E-EAC1974885FA}"/>
              </a:ext>
            </a:extLst>
          </p:cNvPr>
          <p:cNvSpPr/>
          <p:nvPr/>
        </p:nvSpPr>
        <p:spPr>
          <a:xfrm>
            <a:off x="935862" y="2680070"/>
            <a:ext cx="1726227" cy="78908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Aplikasi malware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Rounded Rectangle 8">
            <a:extLst>
              <a:ext uri="{FF2B5EF4-FFF2-40B4-BE49-F238E27FC236}">
                <a16:creationId xmlns="" xmlns:a16="http://schemas.microsoft.com/office/drawing/2014/main" id="{E6D1B2E2-3039-4672-744C-BB7A46EF58FA}"/>
              </a:ext>
            </a:extLst>
          </p:cNvPr>
          <p:cNvSpPr/>
          <p:nvPr/>
        </p:nvSpPr>
        <p:spPr>
          <a:xfrm>
            <a:off x="3527714" y="2560211"/>
            <a:ext cx="1726227" cy="78908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Tipu pelaburan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="" xmlns:a16="http://schemas.microsoft.com/office/drawing/2014/main" id="{4AF1312B-C41E-65D2-8C39-61B67111ABDB}"/>
              </a:ext>
            </a:extLst>
          </p:cNvPr>
          <p:cNvSpPr/>
          <p:nvPr/>
        </p:nvSpPr>
        <p:spPr>
          <a:xfrm>
            <a:off x="6324600" y="2686033"/>
            <a:ext cx="1981200" cy="78908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Pinjaman Tidak Wujud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="" xmlns:a16="http://schemas.microsoft.com/office/drawing/2014/main" id="{D9C82A86-0753-DB21-71BB-AAFACFC2384B}"/>
              </a:ext>
            </a:extLst>
          </p:cNvPr>
          <p:cNvSpPr/>
          <p:nvPr/>
        </p:nvSpPr>
        <p:spPr>
          <a:xfrm>
            <a:off x="2871786" y="3667977"/>
            <a:ext cx="3071814" cy="789083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Penyamaran sebagai pihak berkuasa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42EC5EC-3D9D-B8A5-464D-8C7FC21FE0D3}"/>
              </a:ext>
            </a:extLst>
          </p:cNvPr>
          <p:cNvSpPr/>
          <p:nvPr/>
        </p:nvSpPr>
        <p:spPr>
          <a:xfrm>
            <a:off x="914400" y="5352871"/>
            <a:ext cx="7315200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Seperti polis, pegawai pencegahan rasuah, pegawai kastam, wakil mahkamah, pegawai Lembaga Hasil Dalam Negeri, pegawai bank dan sebagainya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Down Arrow 3">
            <a:extLst>
              <a:ext uri="{FF2B5EF4-FFF2-40B4-BE49-F238E27FC236}">
                <a16:creationId xmlns="" xmlns:a16="http://schemas.microsoft.com/office/drawing/2014/main" id="{96A97CB4-F07C-ECD7-5550-704D51E20803}"/>
              </a:ext>
            </a:extLst>
          </p:cNvPr>
          <p:cNvSpPr/>
          <p:nvPr/>
        </p:nvSpPr>
        <p:spPr>
          <a:xfrm>
            <a:off x="4190821" y="4495800"/>
            <a:ext cx="533579" cy="761999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1828800"/>
            <a:ext cx="4267200" cy="1219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Membangunkan aplikasi yang tidak selamat menggunakan perisian malware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D2FE38A7-081E-4713-37C6-25308E92C8F4}"/>
              </a:ext>
            </a:extLst>
          </p:cNvPr>
          <p:cNvSpPr/>
          <p:nvPr/>
        </p:nvSpPr>
        <p:spPr>
          <a:xfrm>
            <a:off x="533400" y="228600"/>
            <a:ext cx="8305798" cy="1104899"/>
          </a:xfrm>
          <a:prstGeom prst="cloud">
            <a:avLst/>
          </a:prstGeom>
          <a:ln w="41275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Antara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kaedah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dan modus operandi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jenayah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siber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9C3B59-8029-44CC-3222-51F1EB8B74F8}"/>
              </a:ext>
            </a:extLst>
          </p:cNvPr>
          <p:cNvSpPr/>
          <p:nvPr/>
        </p:nvSpPr>
        <p:spPr>
          <a:xfrm>
            <a:off x="5410200" y="1653570"/>
            <a:ext cx="3200400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Bertujuan untuk mengintip maklumat peribadi dan data perbankan mangsa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Down Arrow 3">
            <a:extLst>
              <a:ext uri="{FF2B5EF4-FFF2-40B4-BE49-F238E27FC236}">
                <a16:creationId xmlns="" xmlns:a16="http://schemas.microsoft.com/office/drawing/2014/main" id="{D2136CEE-A9F2-E48C-3869-2CD069AAE44B}"/>
              </a:ext>
            </a:extLst>
          </p:cNvPr>
          <p:cNvSpPr/>
          <p:nvPr/>
        </p:nvSpPr>
        <p:spPr>
          <a:xfrm rot="16200000">
            <a:off x="4638675" y="2124074"/>
            <a:ext cx="762000" cy="628651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="" xmlns:a16="http://schemas.microsoft.com/office/drawing/2014/main" id="{656F156E-34A8-844C-A650-1A80C301C237}"/>
              </a:ext>
            </a:extLst>
          </p:cNvPr>
          <p:cNvSpPr/>
          <p:nvPr/>
        </p:nvSpPr>
        <p:spPr>
          <a:xfrm>
            <a:off x="390525" y="3829051"/>
            <a:ext cx="3571875" cy="762001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Jenayah parcel scam 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4D2550-4399-AE13-5F9C-18EC474C0F2D}"/>
              </a:ext>
            </a:extLst>
          </p:cNvPr>
          <p:cNvSpPr/>
          <p:nvPr/>
        </p:nvSpPr>
        <p:spPr>
          <a:xfrm>
            <a:off x="4724398" y="3609886"/>
            <a:ext cx="4124325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Penjenayah bijak menyamar, sebagai contoh penyamaran sebagai syarikat kurier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Down Arrow 3">
            <a:extLst>
              <a:ext uri="{FF2B5EF4-FFF2-40B4-BE49-F238E27FC236}">
                <a16:creationId xmlns="" xmlns:a16="http://schemas.microsoft.com/office/drawing/2014/main" id="{8AC300FC-0BBD-B980-B3F0-49EA5AD67E29}"/>
              </a:ext>
            </a:extLst>
          </p:cNvPr>
          <p:cNvSpPr/>
          <p:nvPr/>
        </p:nvSpPr>
        <p:spPr>
          <a:xfrm rot="16200000">
            <a:off x="3990974" y="3895726"/>
            <a:ext cx="762000" cy="628651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Bent 21">
            <a:extLst>
              <a:ext uri="{FF2B5EF4-FFF2-40B4-BE49-F238E27FC236}">
                <a16:creationId xmlns="" xmlns:a16="http://schemas.microsoft.com/office/drawing/2014/main" id="{3ED541B3-A457-5E28-8277-6D47CF759268}"/>
              </a:ext>
            </a:extLst>
          </p:cNvPr>
          <p:cNvSpPr/>
          <p:nvPr/>
        </p:nvSpPr>
        <p:spPr>
          <a:xfrm rot="10800000">
            <a:off x="7772400" y="4810307"/>
            <a:ext cx="1066798" cy="1200328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47F2F9F-CD39-58B2-F7A2-3FA36F9690C9}"/>
              </a:ext>
            </a:extLst>
          </p:cNvPr>
          <p:cNvSpPr/>
          <p:nvPr/>
        </p:nvSpPr>
        <p:spPr>
          <a:xfrm>
            <a:off x="4200523" y="5181600"/>
            <a:ext cx="3495677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Mangsa terpedaya didakwa mempunyai parcel yang tidak dituntut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CABCDD-0253-838E-99A0-9061A32A2992}"/>
              </a:ext>
            </a:extLst>
          </p:cNvPr>
          <p:cNvSpPr/>
          <p:nvPr/>
        </p:nvSpPr>
        <p:spPr>
          <a:xfrm>
            <a:off x="409575" y="4983540"/>
            <a:ext cx="3171825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Mangsa mendedahkan maklumat peribadi akibat takut akan tindakan polis</a:t>
            </a:r>
          </a:p>
        </p:txBody>
      </p:sp>
      <p:sp>
        <p:nvSpPr>
          <p:cNvPr id="25" name="Down Arrow 3">
            <a:extLst>
              <a:ext uri="{FF2B5EF4-FFF2-40B4-BE49-F238E27FC236}">
                <a16:creationId xmlns="" xmlns:a16="http://schemas.microsoft.com/office/drawing/2014/main" id="{0747DC7A-49F5-2B81-5A43-55F954B0788B}"/>
              </a:ext>
            </a:extLst>
          </p:cNvPr>
          <p:cNvSpPr/>
          <p:nvPr/>
        </p:nvSpPr>
        <p:spPr>
          <a:xfrm rot="16200000" flipV="1">
            <a:off x="3524246" y="5511193"/>
            <a:ext cx="762000" cy="514354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762000"/>
            <a:ext cx="6553200" cy="685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PESANAN MIMBAR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609600" y="2362200"/>
            <a:ext cx="8001000" cy="2971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Kedua-dua jenayah ini boleh disabitkan di bawah </a:t>
            </a:r>
          </a:p>
          <a:p>
            <a:pPr algn="ctr"/>
            <a:r>
              <a:rPr lang="sv-SE" sz="4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Seksyen 420 Kanun Keseksaan</a:t>
            </a:r>
            <a:endParaRPr lang="en-US" sz="4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="" xmlns:a16="http://schemas.microsoft.com/office/drawing/2014/main" id="{CB6D1E70-E73F-6DE2-CE7F-033EAC3114C5}"/>
              </a:ext>
            </a:extLst>
          </p:cNvPr>
          <p:cNvSpPr/>
          <p:nvPr/>
        </p:nvSpPr>
        <p:spPr>
          <a:xfrm rot="5400000">
            <a:off x="4190999" y="1371601"/>
            <a:ext cx="838200" cy="99059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38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1828800"/>
            <a:ext cx="4267200" cy="121920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92000"/>
            </a:schemeClr>
          </a:solidFill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Masyarakat yang terdesak atau ingin mencari pendapatan lebih mudah menjadi sasaran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="" xmlns:a16="http://schemas.microsoft.com/office/drawing/2014/main" id="{D2FE38A7-081E-4713-37C6-25308E92C8F4}"/>
              </a:ext>
            </a:extLst>
          </p:cNvPr>
          <p:cNvSpPr/>
          <p:nvPr/>
        </p:nvSpPr>
        <p:spPr>
          <a:xfrm>
            <a:off x="533400" y="228600"/>
            <a:ext cx="8305798" cy="1104899"/>
          </a:xfrm>
          <a:prstGeom prst="cloud">
            <a:avLst/>
          </a:prstGeom>
          <a:ln w="41275">
            <a:solidFill>
              <a:schemeClr val="bg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Antara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kaedah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dan modus operandi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jenayah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siber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E9C3B59-8029-44CC-3222-51F1EB8B74F8}"/>
              </a:ext>
            </a:extLst>
          </p:cNvPr>
          <p:cNvSpPr/>
          <p:nvPr/>
        </p:nvSpPr>
        <p:spPr>
          <a:xfrm>
            <a:off x="5410200" y="1653570"/>
            <a:ext cx="3200400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telah dipergunakan bagi tujuan akaun keldai atau akaun tumpang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Down Arrow 3">
            <a:extLst>
              <a:ext uri="{FF2B5EF4-FFF2-40B4-BE49-F238E27FC236}">
                <a16:creationId xmlns="" xmlns:a16="http://schemas.microsoft.com/office/drawing/2014/main" id="{D2136CEE-A9F2-E48C-3869-2CD069AAE44B}"/>
              </a:ext>
            </a:extLst>
          </p:cNvPr>
          <p:cNvSpPr/>
          <p:nvPr/>
        </p:nvSpPr>
        <p:spPr>
          <a:xfrm rot="16200000">
            <a:off x="4638675" y="2124074"/>
            <a:ext cx="762000" cy="628651"/>
          </a:xfrm>
          <a:prstGeom prst="downArrow">
            <a:avLst>
              <a:gd name="adj1" fmla="val 50000"/>
              <a:gd name="adj2" fmla="val 3313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34D2550-4399-AE13-5F9C-18EC474C0F2D}"/>
              </a:ext>
            </a:extLst>
          </p:cNvPr>
          <p:cNvSpPr/>
          <p:nvPr/>
        </p:nvSpPr>
        <p:spPr>
          <a:xfrm>
            <a:off x="381000" y="3581400"/>
            <a:ext cx="7172325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 akan dipertanggungjawabkan sepenuhnya ke atas transaksi kewangan yang tidak sah dan menyalahi undang-undang yang dilakukan oleh penjenayah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Arrow: Bent 21">
            <a:extLst>
              <a:ext uri="{FF2B5EF4-FFF2-40B4-BE49-F238E27FC236}">
                <a16:creationId xmlns="" xmlns:a16="http://schemas.microsoft.com/office/drawing/2014/main" id="{3ED541B3-A457-5E28-8277-6D47CF759268}"/>
              </a:ext>
            </a:extLst>
          </p:cNvPr>
          <p:cNvSpPr/>
          <p:nvPr/>
        </p:nvSpPr>
        <p:spPr>
          <a:xfrm rot="10800000">
            <a:off x="7620000" y="3223230"/>
            <a:ext cx="914400" cy="127257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0CABCDD-0253-838E-99A0-9061A32A2992}"/>
              </a:ext>
            </a:extLst>
          </p:cNvPr>
          <p:cNvSpPr/>
          <p:nvPr/>
        </p:nvSpPr>
        <p:spPr>
          <a:xfrm>
            <a:off x="1295400" y="5082478"/>
            <a:ext cx="7172325" cy="1569660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Jika disabitkan kesalahan, pemilik akaun akan didakwa mengikut Seksyen 4 Akta Pencegahan Pengubahan Wang Haram, Pembiayaan Anti-Keganasan dan Hasil Kegiatan Haram dan Seksyen 424 Kanun Keseksaan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="" xmlns:a16="http://schemas.microsoft.com/office/drawing/2014/main" id="{792D29FE-C847-0D49-154E-2C7D619938C7}"/>
              </a:ext>
            </a:extLst>
          </p:cNvPr>
          <p:cNvSpPr/>
          <p:nvPr/>
        </p:nvSpPr>
        <p:spPr>
          <a:xfrm rot="5400000">
            <a:off x="161835" y="5019765"/>
            <a:ext cx="1200329" cy="762000"/>
          </a:xfrm>
          <a:prstGeom prst="bentUpArrow">
            <a:avLst>
              <a:gd name="adj1" fmla="val 25000"/>
              <a:gd name="adj2" fmla="val 25000"/>
              <a:gd name="adj3" fmla="val 3437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49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304800"/>
            <a:ext cx="6553200" cy="685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PESANAN MIMBAR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609600" y="1295400"/>
            <a:ext cx="8001000" cy="11430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Semak dan rujuk agensi rasmi berkaitan untuk pengesahan tentang sesuatu perkara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3F439B8B-1F99-6AFA-4D85-D94E667331E6}"/>
              </a:ext>
            </a:extLst>
          </p:cNvPr>
          <p:cNvSpPr/>
          <p:nvPr/>
        </p:nvSpPr>
        <p:spPr>
          <a:xfrm>
            <a:off x="609600" y="2743200"/>
            <a:ext cx="8001000" cy="16002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 layan sebarang panggilan telefon daripada pihak yang tidak dikenali, segera putuskan panggilan jika berasa curiga atau takut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397CC665-6C57-A044-83A3-3ED8F71FE593}"/>
              </a:ext>
            </a:extLst>
          </p:cNvPr>
          <p:cNvSpPr/>
          <p:nvPr/>
        </p:nvSpPr>
        <p:spPr>
          <a:xfrm>
            <a:off x="457200" y="4648200"/>
            <a:ext cx="8229600" cy="20193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Elakkan daripada klik sebarang pautan yang diterima daripada pihak tidak dikenali atau memuat turun sebarang aplikasi yang meragukan untuk mengelak daripada terdedahnya maklumat peribadi kita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33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304800"/>
            <a:ext cx="6553200" cy="68580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PESANAN MIMBAR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1999" y="1295400"/>
            <a:ext cx="7667625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Ahli keluarga perlulah berbicara dan mengingatkan tentang kaedah penipuan siber ini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3F439B8B-1F99-6AFA-4D85-D94E667331E6}"/>
              </a:ext>
            </a:extLst>
          </p:cNvPr>
          <p:cNvSpPr/>
          <p:nvPr/>
        </p:nvSpPr>
        <p:spPr>
          <a:xfrm>
            <a:off x="809624" y="4419601"/>
            <a:ext cx="7620000" cy="16002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Berfikirlah dengan waras sebelum bersekongkol dengan penjenayah sebagai pemilik akaun keldai yang menyalahi undang-undang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="" xmlns:a16="http://schemas.microsoft.com/office/drawing/2014/main" id="{76E1B560-3248-F573-106A-A3770191622B}"/>
              </a:ext>
            </a:extLst>
          </p:cNvPr>
          <p:cNvSpPr/>
          <p:nvPr/>
        </p:nvSpPr>
        <p:spPr>
          <a:xfrm>
            <a:off x="457200" y="2895600"/>
            <a:ext cx="8281988" cy="121920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Berbincanglah dengan orang lain sebelum melakukan transaksi kewangan yang besar dan mencurigakan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3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9600" y="228600"/>
            <a:ext cx="8086726" cy="990600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Antara saluran dan inisiatif yang digerakkan oleh PDRM dan institusi perbankan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2000" y="1447801"/>
            <a:ext cx="7696200" cy="19812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PDRM telah menubuhkan Pusat Respon Scam Jabatan Siasatan Jenayah Komersil (JSJK), infoline, aplikasi SemakMule, hebahan maklumat dan informasi melalui aplikasi media sosial Facebook dan Instagram Jabatan Siasatan Jenayah Komersil (JSJK)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3F439B8B-1F99-6AFA-4D85-D94E667331E6}"/>
              </a:ext>
            </a:extLst>
          </p:cNvPr>
          <p:cNvSpPr/>
          <p:nvPr/>
        </p:nvSpPr>
        <p:spPr>
          <a:xfrm>
            <a:off x="771525" y="3581400"/>
            <a:ext cx="7569994" cy="12954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Institusi perbankan juga telah banyak menyebarkan informasi tentang bahaya menjadi mangsa jenayah penipuan dan akibat terlibat dengan akaun keldai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="" xmlns:a16="http://schemas.microsoft.com/office/drawing/2014/main" id="{D2B8494E-EF3C-BF4A-92B6-C3F2567E8D4D}"/>
              </a:ext>
            </a:extLst>
          </p:cNvPr>
          <p:cNvSpPr/>
          <p:nvPr/>
        </p:nvSpPr>
        <p:spPr>
          <a:xfrm>
            <a:off x="457199" y="5099902"/>
            <a:ext cx="8462963" cy="1529498"/>
          </a:xfrm>
          <a:prstGeom prst="ribbon">
            <a:avLst>
              <a:gd name="adj1" fmla="val 16818"/>
              <a:gd name="adj2" fmla="val 7500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Semoga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kita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dapat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sama-sama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menyebarkan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mesej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ini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kepada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rakan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ahli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keluarga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dan orang di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sekeliling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kita</a:t>
            </a:r>
            <a:r>
              <a:rPr lang="en-US" sz="25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MY" sz="2500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8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060210"/>
            <a:ext cx="8077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Dan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hendaklah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bertolong-tolongan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membuat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kebajikan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bertakwa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bertolong-tolongan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pada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melakukan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dosa (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maksiat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dan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pencerobohan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Dan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bertakwalah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Allah, kerana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Maha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Berat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azab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seksa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-Nya (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sesiapa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melanggar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perintahNya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Al-Maidah ayat 2 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" y="1109758"/>
            <a:ext cx="8915054" cy="346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2019297" y="219165"/>
            <a:ext cx="5257800" cy="533400"/>
          </a:xfrm>
          <a:prstGeom prst="snip2DiagRect">
            <a:avLst>
              <a:gd name="adj1" fmla="val 5000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597" y="1619071"/>
            <a:ext cx="8077199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Islam amat mementingkan aspek penjagaan harta dalam kehidupan manusia dan dilarang mengambil harta dan merampas harta orang lain dengan cara yang batil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Cloud 7"/>
          <p:cNvSpPr/>
          <p:nvPr/>
        </p:nvSpPr>
        <p:spPr>
          <a:xfrm>
            <a:off x="533400" y="1066800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PERTAMA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D96DAC9-0D6F-0678-BD9B-335016960BAF}"/>
              </a:ext>
            </a:extLst>
          </p:cNvPr>
          <p:cNvSpPr/>
          <p:nvPr/>
        </p:nvSpPr>
        <p:spPr>
          <a:xfrm>
            <a:off x="609597" y="3514635"/>
            <a:ext cx="8077199" cy="1200329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Sentiasa waspada dengan sebarang bentuk penipuan / scam dan cakna dengan muslihat yang dilakukan oleh scammer serta segera melaporkan kepada pihak berkuasa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="" xmlns:a16="http://schemas.microsoft.com/office/drawing/2014/main" id="{69C84BA8-BB65-DDE3-A165-EAF2422834EA}"/>
              </a:ext>
            </a:extLst>
          </p:cNvPr>
          <p:cNvSpPr/>
          <p:nvPr/>
        </p:nvSpPr>
        <p:spPr>
          <a:xfrm>
            <a:off x="533400" y="2962364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KEDUA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601D857-EB66-F59B-02C2-141016991A63}"/>
              </a:ext>
            </a:extLst>
          </p:cNvPr>
          <p:cNvSpPr/>
          <p:nvPr/>
        </p:nvSpPr>
        <p:spPr>
          <a:xfrm>
            <a:off x="609597" y="5495835"/>
            <a:ext cx="8001001" cy="830997"/>
          </a:xfrm>
          <a:prstGeom prst="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Lindungi data peribadi dan maklumat akaun bank supaya kita tidak mudah menjadi mangsa jenayah siber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="" xmlns:a16="http://schemas.microsoft.com/office/drawing/2014/main" id="{CB750549-45D9-268E-5EAA-A6810FEB67A2}"/>
              </a:ext>
            </a:extLst>
          </p:cNvPr>
          <p:cNvSpPr/>
          <p:nvPr/>
        </p:nvSpPr>
        <p:spPr>
          <a:xfrm>
            <a:off x="457202" y="4943564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KETIGA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="" xmlns:a16="http://schemas.microsoft.com/office/drawing/2014/main" id="{FD6859E6-25E3-BBFA-3AE1-487983E5FEF6}"/>
              </a:ext>
            </a:extLst>
          </p:cNvPr>
          <p:cNvSpPr/>
          <p:nvPr/>
        </p:nvSpPr>
        <p:spPr>
          <a:xfrm>
            <a:off x="533402" y="1038315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PERTAMA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CE5980AC-53D6-3FD0-633B-1D1F40DA2264}"/>
              </a:ext>
            </a:extLst>
          </p:cNvPr>
          <p:cNvSpPr/>
          <p:nvPr/>
        </p:nvSpPr>
        <p:spPr>
          <a:xfrm>
            <a:off x="533402" y="2933879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KEDUA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="" xmlns:a16="http://schemas.microsoft.com/office/drawing/2014/main" id="{F6B1645A-2422-198F-B6CA-B6FE87D67A62}"/>
              </a:ext>
            </a:extLst>
          </p:cNvPr>
          <p:cNvSpPr/>
          <p:nvPr/>
        </p:nvSpPr>
        <p:spPr>
          <a:xfrm>
            <a:off x="457204" y="4915079"/>
            <a:ext cx="2362199" cy="647700"/>
          </a:xfrm>
          <a:prstGeom prst="cloud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KETIGA</a:t>
            </a:r>
          </a:p>
        </p:txBody>
      </p:sp>
    </p:spTree>
    <p:extLst>
      <p:ext uri="{BB962C8B-B14F-4D97-AF65-F5344CB8AC3E}">
        <p14:creationId xmlns:p14="http://schemas.microsoft.com/office/powerpoint/2010/main" val="20757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2286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733800"/>
            <a:ext cx="7696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600" b="1" dirty="0"/>
              <a:t>Maksudnya </a:t>
            </a:r>
            <a:r>
              <a:rPr lang="ms-MY" sz="2600" dirty="0">
                <a:solidFill>
                  <a:srgbClr val="002060"/>
                </a:solidFill>
              </a:rPr>
              <a:t>:</a:t>
            </a:r>
            <a:r>
              <a:rPr lang="ms-MY" sz="2600" b="1" dirty="0">
                <a:solidFill>
                  <a:srgbClr val="002060"/>
                </a:solidFill>
              </a:rPr>
              <a:t> Apa jua rahmat yang dibukakan oleh Allah kepada manusia, maka tidak ada sesuatu pun yang dapat menahannya; dan apa jua yang ditahan oleh Allah maka tidak ada sesuatu pun yang dapat melepaskannya sesudah itu. Dan ingatlah, Dialah sahaja yang Maha Kuasa, lagi Maha Bijaksana.</a:t>
            </a:r>
            <a:endParaRPr lang="en-US" sz="2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4639" y="6324600"/>
            <a:ext cx="218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s-ES" b="1" dirty="0"/>
              <a:t>(</a:t>
            </a:r>
            <a:r>
              <a:rPr lang="es-ES" b="1" dirty="0" err="1"/>
              <a:t>Surah</a:t>
            </a:r>
            <a:r>
              <a:rPr lang="es-ES" b="1" dirty="0"/>
              <a:t> </a:t>
            </a:r>
            <a:r>
              <a:rPr lang="es-ES" b="1" dirty="0" err="1"/>
              <a:t>Fathir</a:t>
            </a:r>
            <a:r>
              <a:rPr lang="es-ES" b="1" dirty="0"/>
              <a:t> </a:t>
            </a:r>
            <a:r>
              <a:rPr lang="es-ES" b="1" dirty="0" err="1"/>
              <a:t>Ayat</a:t>
            </a:r>
            <a:r>
              <a:rPr lang="es-ES" b="1" dirty="0"/>
              <a:t> </a:t>
            </a:r>
            <a:r>
              <a:rPr lang="es-ES" b="1" dirty="0" smtClean="0"/>
              <a:t>2)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9" y="1114431"/>
            <a:ext cx="8765324" cy="234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838200"/>
            <a:ext cx="8335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لَّا إِلَهَ إِلَّا اللَّهُ وَحْدَهُ لَا شَرِيكَ لَهُ،</a:t>
            </a:r>
          </a:p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مُحَمَدًا عَبْدُهُ وَرَسُولُهُ،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94" y="2743200"/>
            <a:ext cx="8343406" cy="3924151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3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3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3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Pengasih...</a:t>
            </a: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Berkuasa</a:t>
            </a: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 atas segala sesuatu...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21140"/>
            <a:ext cx="8382001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اَللَّهُمَّ صَلِّ وَسَلِّمْ عَلَى نَبِيِّنَا مُحَمَّدٍ وَعَلَى </a:t>
            </a:r>
            <a:r>
              <a:rPr lang="ar-SA" sz="4800" b="1" dirty="0" err="1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وَصَحْبِهِ وَمَنْ دَعَا بِدَعْوَتِهِ إِلَى يَوْمِ الدِّيْنِ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048000"/>
            <a:ext cx="8382001" cy="353943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SAW,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menyampaikan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seruannya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32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endParaRPr lang="en-US" sz="32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914400"/>
            <a:ext cx="7942843" cy="1938992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أُوْصِيْكُمْ وَنَفْسِيْ بِتَقْوَى اللَّهِ وَطَاعَتِهِ لَعَّلَكُمْ تُفْلِحُونَ. </a:t>
            </a:r>
            <a:endParaRPr lang="ar-SA" sz="6000" b="1" dirty="0">
              <a:solidFill>
                <a:srgbClr val="EFF8BA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68457"/>
            <a:ext cx="8077200" cy="3108543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kita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perintah-Nya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menjauhi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larangan-Nya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SWT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merahmati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memberkati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kehidupan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kita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di </a:t>
            </a:r>
            <a:r>
              <a:rPr lang="es-ES" sz="28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s-ES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533400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>
                <a:ln w="11430"/>
                <a:solidFill>
                  <a:schemeClr val="bg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1589314"/>
            <a:ext cx="3733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 Januari 2023</a:t>
            </a:r>
          </a:p>
          <a:p>
            <a:pPr algn="ctr"/>
            <a:r>
              <a:rPr lang="fi-F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Bersamaan</a:t>
            </a:r>
          </a:p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27 Jamadil Akhir 1444 H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438942"/>
            <a:ext cx="8305800" cy="2123658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i-FI" sz="66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</a:rPr>
              <a:t>Hati-Hati Tipu Daya Siber dan Scam</a:t>
            </a:r>
            <a:endParaRPr lang="fi-FI" sz="6600" b="1" dirty="0">
              <a:ln w="11430"/>
              <a:solidFill>
                <a:srgbClr val="EFF8BA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04900" y="1371601"/>
            <a:ext cx="6934200" cy="10667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Tumpukan perhatian kepada khutbah yang akan disampaikan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381000"/>
            <a:ext cx="6553200" cy="685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PESANAN KHATIB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1066800" y="2667001"/>
            <a:ext cx="6934200" cy="9905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Matikan telefon bimbit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="" xmlns:a16="http://schemas.microsoft.com/office/drawing/2014/main" id="{2A0D486B-17D3-4512-ADEC-A69DE21B89E9}"/>
              </a:ext>
            </a:extLst>
          </p:cNvPr>
          <p:cNvSpPr/>
          <p:nvPr/>
        </p:nvSpPr>
        <p:spPr>
          <a:xfrm>
            <a:off x="1066800" y="3886201"/>
            <a:ext cx="6934200" cy="9905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Janganlah berbual-bual atau tidur 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EAF21D6D-0BB4-E8E8-76CD-CC2F152F52BA}"/>
              </a:ext>
            </a:extLst>
          </p:cNvPr>
          <p:cNvSpPr/>
          <p:nvPr/>
        </p:nvSpPr>
        <p:spPr>
          <a:xfrm>
            <a:off x="1104900" y="5181601"/>
            <a:ext cx="6934200" cy="10667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Tangguhkanlah urusniaga </a:t>
            </a:r>
          </a:p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yang dilakukan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6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304800"/>
            <a:ext cx="6553200" cy="685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PESANAN KHATIB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=""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1524000" y="3276600"/>
            <a:ext cx="7088564" cy="13130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Supaya tidak bermain dan membuat bising ketika khatib sedang berkhutbah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="" xmlns:a16="http://schemas.microsoft.com/office/drawing/2014/main" id="{1B16269F-6438-0451-1355-94995D8FABED}"/>
              </a:ext>
            </a:extLst>
          </p:cNvPr>
          <p:cNvSpPr/>
          <p:nvPr/>
        </p:nvSpPr>
        <p:spPr>
          <a:xfrm>
            <a:off x="266700" y="2438400"/>
            <a:ext cx="1219200" cy="1752600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6" name="Arrow: Striped Right 5">
            <a:extLst>
              <a:ext uri="{FF2B5EF4-FFF2-40B4-BE49-F238E27FC236}">
                <a16:creationId xmlns="" xmlns:a16="http://schemas.microsoft.com/office/drawing/2014/main" id="{CB6D1E70-E73F-6DE2-CE7F-033EAC3114C5}"/>
              </a:ext>
            </a:extLst>
          </p:cNvPr>
          <p:cNvSpPr/>
          <p:nvPr/>
        </p:nvSpPr>
        <p:spPr>
          <a:xfrm rot="5400000">
            <a:off x="4152900" y="952500"/>
            <a:ext cx="914400" cy="990599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3233A480-E04D-D179-F2D6-A58CF4F0F987}"/>
              </a:ext>
            </a:extLst>
          </p:cNvPr>
          <p:cNvSpPr/>
          <p:nvPr/>
        </p:nvSpPr>
        <p:spPr>
          <a:xfrm>
            <a:off x="1219200" y="1905000"/>
            <a:ext cx="6934200" cy="106679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Kepada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anak-anak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dan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pelajar-pelajar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sekolah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ibbon: Tilted Down 10">
            <a:extLst>
              <a:ext uri="{FF2B5EF4-FFF2-40B4-BE49-F238E27FC236}">
                <a16:creationId xmlns="" xmlns:a16="http://schemas.microsoft.com/office/drawing/2014/main" id="{E20E8251-F6EE-4A8A-F2CF-1284BC736141}"/>
              </a:ext>
            </a:extLst>
          </p:cNvPr>
          <p:cNvSpPr/>
          <p:nvPr/>
        </p:nvSpPr>
        <p:spPr>
          <a:xfrm>
            <a:off x="381000" y="4934147"/>
            <a:ext cx="8534400" cy="1529498"/>
          </a:xfrm>
          <a:prstGeom prst="ribbon">
            <a:avLst>
              <a:gd name="adj1" fmla="val 24914"/>
              <a:gd name="adj2" fmla="val 68440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ounded Rectangle 7">
            <a:extLst>
              <a:ext uri="{FF2B5EF4-FFF2-40B4-BE49-F238E27FC236}">
                <a16:creationId xmlns="" xmlns:a16="http://schemas.microsoft.com/office/drawing/2014/main" id="{EAF21D6D-0BB4-E8E8-76CD-CC2F152F52BA}"/>
              </a:ext>
            </a:extLst>
          </p:cNvPr>
          <p:cNvSpPr/>
          <p:nvPr/>
        </p:nvSpPr>
        <p:spPr>
          <a:xfrm>
            <a:off x="1828800" y="5322218"/>
            <a:ext cx="5638800" cy="10667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Semoga kita semua mendapat manfaat melalui bicara mimbar pada hari ini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2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1"/>
          <p:cNvSpPr/>
          <p:nvPr/>
        </p:nvSpPr>
        <p:spPr>
          <a:xfrm rot="5400000">
            <a:off x="4490339" y="756539"/>
            <a:ext cx="2982724" cy="3581402"/>
          </a:xfrm>
          <a:prstGeom prst="bentArrow">
            <a:avLst>
              <a:gd name="adj1" fmla="val 6927"/>
              <a:gd name="adj2" fmla="val 11939"/>
              <a:gd name="adj3" fmla="val 11416"/>
              <a:gd name="adj4" fmla="val 4375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2084249"/>
            <a:ext cx="5562600" cy="145560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Diturunkan oleh Allah S.W.T sebagai suatu bentuk penyempurnaan nikmat terbesar ke atas umat manusia</a:t>
            </a:r>
            <a:endParaRPr lang="en-US" sz="2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381000" y="762000"/>
            <a:ext cx="4572000" cy="952500"/>
          </a:xfrm>
          <a:prstGeom prst="cloud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Syariat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Islam </a:t>
            </a:r>
          </a:p>
        </p:txBody>
      </p:sp>
      <p:sp>
        <p:nvSpPr>
          <p:cNvPr id="3" name="Bent Arrow 1">
            <a:extLst>
              <a:ext uri="{FF2B5EF4-FFF2-40B4-BE49-F238E27FC236}">
                <a16:creationId xmlns="" xmlns:a16="http://schemas.microsoft.com/office/drawing/2014/main" id="{4E3C0AC8-EFC2-0560-9696-248172B45128}"/>
              </a:ext>
            </a:extLst>
          </p:cNvPr>
          <p:cNvSpPr/>
          <p:nvPr/>
        </p:nvSpPr>
        <p:spPr>
          <a:xfrm rot="5400000">
            <a:off x="4913722" y="1022266"/>
            <a:ext cx="990600" cy="1066800"/>
          </a:xfrm>
          <a:prstGeom prst="bentArrow">
            <a:avLst>
              <a:gd name="adj1" fmla="val 19434"/>
              <a:gd name="adj2" fmla="val 25000"/>
              <a:gd name="adj3" fmla="val 25000"/>
              <a:gd name="adj4" fmla="val 5897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DF3260D5-42C0-2C4B-3968-D6008821F100}"/>
              </a:ext>
            </a:extLst>
          </p:cNvPr>
          <p:cNvSpPr/>
          <p:nvPr/>
        </p:nvSpPr>
        <p:spPr>
          <a:xfrm>
            <a:off x="2019301" y="4100429"/>
            <a:ext cx="6477000" cy="191937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Merangkumi segala aspek kehidupan seorang Muslim di dunia mahupun di akhirat dan salah satunya ialah syariat tentang perolehan dan pemeliharaan harta</a:t>
            </a:r>
            <a:endParaRPr lang="en-US" sz="2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77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12410734</TotalTime>
  <Words>1458</Words>
  <Application>Microsoft Office PowerPoint</Application>
  <PresentationFormat>On-screen Show (4:3)</PresentationFormat>
  <Paragraphs>182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719</cp:revision>
  <dcterms:created xsi:type="dcterms:W3CDTF">2017-12-24T04:47:57Z</dcterms:created>
  <dcterms:modified xsi:type="dcterms:W3CDTF">2023-01-19T03:42:56Z</dcterms:modified>
</cp:coreProperties>
</file>